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7068800" cy="9601200"/>
  <p:notesSz cx="7004050" cy="9290050"/>
  <p:defaultTextStyle>
    <a:defPPr>
      <a:defRPr lang="en-US"/>
    </a:defPPr>
    <a:lvl1pPr marL="0" algn="l" defTabSz="1007904" rtl="0" eaLnBrk="1" latinLnBrk="0" hangingPunct="1">
      <a:defRPr sz="1994" kern="1200">
        <a:solidFill>
          <a:schemeClr val="tx1"/>
        </a:solidFill>
        <a:latin typeface="+mn-lt"/>
        <a:ea typeface="+mn-ea"/>
        <a:cs typeface="+mn-cs"/>
      </a:defRPr>
    </a:lvl1pPr>
    <a:lvl2pPr marL="503952" algn="l" defTabSz="1007904" rtl="0" eaLnBrk="1" latinLnBrk="0" hangingPunct="1">
      <a:defRPr sz="1994" kern="1200">
        <a:solidFill>
          <a:schemeClr val="tx1"/>
        </a:solidFill>
        <a:latin typeface="+mn-lt"/>
        <a:ea typeface="+mn-ea"/>
        <a:cs typeface="+mn-cs"/>
      </a:defRPr>
    </a:lvl2pPr>
    <a:lvl3pPr marL="1007904" algn="l" defTabSz="1007904" rtl="0" eaLnBrk="1" latinLnBrk="0" hangingPunct="1">
      <a:defRPr sz="1994" kern="1200">
        <a:solidFill>
          <a:schemeClr val="tx1"/>
        </a:solidFill>
        <a:latin typeface="+mn-lt"/>
        <a:ea typeface="+mn-ea"/>
        <a:cs typeface="+mn-cs"/>
      </a:defRPr>
    </a:lvl3pPr>
    <a:lvl4pPr marL="1511856" algn="l" defTabSz="1007904" rtl="0" eaLnBrk="1" latinLnBrk="0" hangingPunct="1">
      <a:defRPr sz="1994" kern="1200">
        <a:solidFill>
          <a:schemeClr val="tx1"/>
        </a:solidFill>
        <a:latin typeface="+mn-lt"/>
        <a:ea typeface="+mn-ea"/>
        <a:cs typeface="+mn-cs"/>
      </a:defRPr>
    </a:lvl4pPr>
    <a:lvl5pPr marL="2015808" algn="l" defTabSz="1007904" rtl="0" eaLnBrk="1" latinLnBrk="0" hangingPunct="1">
      <a:defRPr sz="1994" kern="1200">
        <a:solidFill>
          <a:schemeClr val="tx1"/>
        </a:solidFill>
        <a:latin typeface="+mn-lt"/>
        <a:ea typeface="+mn-ea"/>
        <a:cs typeface="+mn-cs"/>
      </a:defRPr>
    </a:lvl5pPr>
    <a:lvl6pPr marL="2519760" algn="l" defTabSz="1007904" rtl="0" eaLnBrk="1" latinLnBrk="0" hangingPunct="1">
      <a:defRPr sz="1994" kern="1200">
        <a:solidFill>
          <a:schemeClr val="tx1"/>
        </a:solidFill>
        <a:latin typeface="+mn-lt"/>
        <a:ea typeface="+mn-ea"/>
        <a:cs typeface="+mn-cs"/>
      </a:defRPr>
    </a:lvl6pPr>
    <a:lvl7pPr marL="3023711" algn="l" defTabSz="1007904" rtl="0" eaLnBrk="1" latinLnBrk="0" hangingPunct="1">
      <a:defRPr sz="1994" kern="1200">
        <a:solidFill>
          <a:schemeClr val="tx1"/>
        </a:solidFill>
        <a:latin typeface="+mn-lt"/>
        <a:ea typeface="+mn-ea"/>
        <a:cs typeface="+mn-cs"/>
      </a:defRPr>
    </a:lvl7pPr>
    <a:lvl8pPr marL="3527664" algn="l" defTabSz="1007904" rtl="0" eaLnBrk="1" latinLnBrk="0" hangingPunct="1">
      <a:defRPr sz="1994" kern="1200">
        <a:solidFill>
          <a:schemeClr val="tx1"/>
        </a:solidFill>
        <a:latin typeface="+mn-lt"/>
        <a:ea typeface="+mn-ea"/>
        <a:cs typeface="+mn-cs"/>
      </a:defRPr>
    </a:lvl8pPr>
    <a:lvl9pPr marL="4031616" algn="l" defTabSz="1007904" rtl="0" eaLnBrk="1" latinLnBrk="0" hangingPunct="1">
      <a:defRPr sz="19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6003" autoAdjust="0"/>
  </p:normalViewPr>
  <p:slideViewPr>
    <p:cSldViewPr>
      <p:cViewPr>
        <p:scale>
          <a:sx n="79" d="100"/>
          <a:sy n="79" d="100"/>
        </p:scale>
        <p:origin x="2144" y="448"/>
      </p:cViewPr>
      <p:guideLst>
        <p:guide orient="horz" pos="3024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Presence of</a:t>
            </a:r>
            <a:r>
              <a:rPr lang="en-GB" baseline="0" dirty="0"/>
              <a:t> </a:t>
            </a:r>
            <a:r>
              <a:rPr lang="en-GB" dirty="0"/>
              <a:t>sore throat in recovery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Round 1</c:v>
                </c:pt>
                <c:pt idx="1">
                  <c:v>Round 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9-694E-B670-352CEA3DF6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Round 1</c:v>
                </c:pt>
                <c:pt idx="1">
                  <c:v>Round 2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B9-694E-B670-352CEA3DF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8994031"/>
        <c:axId val="636369167"/>
      </c:barChart>
      <c:catAx>
        <c:axId val="73899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369167"/>
        <c:crossesAt val="0"/>
        <c:auto val="1"/>
        <c:lblAlgn val="ctr"/>
        <c:lblOffset val="100"/>
        <c:noMultiLvlLbl val="0"/>
      </c:catAx>
      <c:valAx>
        <c:axId val="636369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Number</a:t>
                </a:r>
                <a:r>
                  <a:rPr lang="en-GB" baseline="0" dirty="0"/>
                  <a:t> of patients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994031"/>
        <c:crosses val="autoZero"/>
        <c:crossBetween val="between"/>
      </c:valAx>
      <c:spPr>
        <a:noFill/>
        <a:ln>
          <a:solidFill>
            <a:schemeClr val="accent1">
              <a:shade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B3D1-26DA-8F45-BEB2-67F78AE32A6E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12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3250"/>
            <a:ext cx="5603875" cy="417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E8602-9F84-4240-B857-2598138FC6C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7855" rtl="0" eaLnBrk="1" latinLnBrk="0" hangingPunct="1">
      <a:defRPr sz="337" kern="1200">
        <a:solidFill>
          <a:schemeClr val="tx1"/>
        </a:solidFill>
        <a:latin typeface="+mn-lt"/>
        <a:ea typeface="+mn-ea"/>
        <a:cs typeface="+mn-cs"/>
      </a:defRPr>
    </a:lvl1pPr>
    <a:lvl2pPr marL="127855" algn="l" defTabSz="127855" rtl="0" eaLnBrk="1" latinLnBrk="0" hangingPunct="1">
      <a:defRPr sz="337" kern="1200">
        <a:solidFill>
          <a:schemeClr val="tx1"/>
        </a:solidFill>
        <a:latin typeface="+mn-lt"/>
        <a:ea typeface="+mn-ea"/>
        <a:cs typeface="+mn-cs"/>
      </a:defRPr>
    </a:lvl2pPr>
    <a:lvl3pPr marL="255710" algn="l" defTabSz="127855" rtl="0" eaLnBrk="1" latinLnBrk="0" hangingPunct="1">
      <a:defRPr sz="337" kern="1200">
        <a:solidFill>
          <a:schemeClr val="tx1"/>
        </a:solidFill>
        <a:latin typeface="+mn-lt"/>
        <a:ea typeface="+mn-ea"/>
        <a:cs typeface="+mn-cs"/>
      </a:defRPr>
    </a:lvl3pPr>
    <a:lvl4pPr marL="383565" algn="l" defTabSz="127855" rtl="0" eaLnBrk="1" latinLnBrk="0" hangingPunct="1">
      <a:defRPr sz="337" kern="1200">
        <a:solidFill>
          <a:schemeClr val="tx1"/>
        </a:solidFill>
        <a:latin typeface="+mn-lt"/>
        <a:ea typeface="+mn-ea"/>
        <a:cs typeface="+mn-cs"/>
      </a:defRPr>
    </a:lvl4pPr>
    <a:lvl5pPr marL="511421" algn="l" defTabSz="127855" rtl="0" eaLnBrk="1" latinLnBrk="0" hangingPunct="1">
      <a:defRPr sz="337" kern="1200">
        <a:solidFill>
          <a:schemeClr val="tx1"/>
        </a:solidFill>
        <a:latin typeface="+mn-lt"/>
        <a:ea typeface="+mn-ea"/>
        <a:cs typeface="+mn-cs"/>
      </a:defRPr>
    </a:lvl5pPr>
    <a:lvl6pPr marL="639276" algn="l" defTabSz="127855" rtl="0" eaLnBrk="1" latinLnBrk="0" hangingPunct="1">
      <a:defRPr sz="337" kern="1200">
        <a:solidFill>
          <a:schemeClr val="tx1"/>
        </a:solidFill>
        <a:latin typeface="+mn-lt"/>
        <a:ea typeface="+mn-ea"/>
        <a:cs typeface="+mn-cs"/>
      </a:defRPr>
    </a:lvl6pPr>
    <a:lvl7pPr marL="767131" algn="l" defTabSz="127855" rtl="0" eaLnBrk="1" latinLnBrk="0" hangingPunct="1">
      <a:defRPr sz="337" kern="1200">
        <a:solidFill>
          <a:schemeClr val="tx1"/>
        </a:solidFill>
        <a:latin typeface="+mn-lt"/>
        <a:ea typeface="+mn-ea"/>
        <a:cs typeface="+mn-cs"/>
      </a:defRPr>
    </a:lvl7pPr>
    <a:lvl8pPr marL="894986" algn="l" defTabSz="127855" rtl="0" eaLnBrk="1" latinLnBrk="0" hangingPunct="1">
      <a:defRPr sz="337" kern="1200">
        <a:solidFill>
          <a:schemeClr val="tx1"/>
        </a:solidFill>
        <a:latin typeface="+mn-lt"/>
        <a:ea typeface="+mn-ea"/>
        <a:cs typeface="+mn-cs"/>
      </a:defRPr>
    </a:lvl8pPr>
    <a:lvl9pPr marL="1022841" algn="l" defTabSz="127855" rtl="0" eaLnBrk="1" latinLnBrk="0" hangingPunct="1">
      <a:defRPr sz="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E8602-9F84-4240-B857-2598138FC6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3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6794480" y="0"/>
            <a:ext cx="274320" cy="960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79" tIns="11589" rIns="23179" bIns="11589" rtlCol="0" anchor="ctr"/>
          <a:lstStyle/>
          <a:p>
            <a:pPr algn="ctr"/>
            <a:endParaRPr lang="en-US" sz="2201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74320" cy="960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79" tIns="11589" rIns="23179" bIns="11589" rtlCol="0" anchor="ctr"/>
          <a:lstStyle/>
          <a:p>
            <a:pPr algn="ctr"/>
            <a:endParaRPr lang="en-US" sz="2201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7068800" cy="1200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79" tIns="11589" rIns="23179" bIns="11589" rtlCol="0" anchor="ctr"/>
          <a:lstStyle/>
          <a:p>
            <a:pPr algn="ctr"/>
            <a:endParaRPr lang="en-US" sz="2201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8401050"/>
            <a:ext cx="17068800" cy="1200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79" tIns="11589" rIns="23179" bIns="11589" rtlCol="0" anchor="ctr"/>
          <a:lstStyle/>
          <a:p>
            <a:pPr algn="ctr"/>
            <a:endParaRPr lang="en-US" sz="2201" dirty="0"/>
          </a:p>
        </p:txBody>
      </p:sp>
      <p:sp>
        <p:nvSpPr>
          <p:cNvPr id="11" name="Instructions"/>
          <p:cNvSpPr/>
          <p:nvPr userDrawn="1"/>
        </p:nvSpPr>
        <p:spPr>
          <a:xfrm>
            <a:off x="-3962400" y="0"/>
            <a:ext cx="3657600" cy="960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947" tIns="57947" rIns="57947" bIns="57947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608"/>
              </a:spcAft>
            </a:pPr>
            <a:r>
              <a:rPr lang="en-US" sz="223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2235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8"/>
              </a:spcAft>
            </a:pPr>
            <a:r>
              <a:rPr lang="en-US"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36” high by 56” wide. It can be used to print any poster with a 9:14 aspect ratio.</a:t>
            </a:r>
          </a:p>
          <a:p>
            <a:pPr lvl="0">
              <a:spcBef>
                <a:spcPts val="0"/>
              </a:spcBef>
              <a:spcAft>
                <a:spcPts val="608"/>
              </a:spcAft>
            </a:pPr>
            <a:r>
              <a:rPr lang="en-US" sz="223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223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608"/>
              </a:spcAft>
            </a:pPr>
            <a:r>
              <a:rPr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1557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1557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608"/>
              </a:spcAft>
            </a:pPr>
            <a:r>
              <a:rPr lang="en-US" sz="223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2235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2235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608"/>
              </a:spcAft>
            </a:pPr>
            <a:r>
              <a:rPr lang="en-US"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1557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1557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1557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608"/>
              </a:spcAft>
            </a:pPr>
            <a:r>
              <a:rPr lang="en-US"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608"/>
              </a:spcAft>
            </a:pPr>
            <a:r>
              <a:rPr lang="en-US" sz="155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608"/>
              </a:spcAft>
            </a:pPr>
            <a:br>
              <a:rPr lang="en-US" sz="115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115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373600" y="0"/>
            <a:ext cx="3657600" cy="9601200"/>
            <a:chOff x="33832800" y="0"/>
            <a:chExt cx="12801600" cy="43891200"/>
          </a:xfrm>
        </p:grpSpPr>
        <p:sp>
          <p:nvSpPr>
            <p:cNvPr id="13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608"/>
                </a:spcAft>
              </a:pPr>
              <a:r>
                <a:rPr lang="en-US" sz="223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2235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223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2235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r>
                <a:rPr lang="en-US" sz="1557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155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r>
                <a:rPr lang="en-US" sz="155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1557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155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1557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155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endParaRPr lang="en-US" sz="2269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endParaRPr lang="en-US" sz="155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endParaRPr lang="en-US" sz="155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endParaRPr lang="en-US" sz="155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endParaRPr lang="en-US" sz="155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endParaRPr lang="en-US" sz="155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endParaRPr lang="en-US" sz="155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endParaRPr lang="en-US" sz="155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r>
                <a:rPr lang="en-US" sz="155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r>
                <a:rPr lang="en-US" sz="223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r>
                <a:rPr lang="en-US" sz="1557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155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1557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155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608"/>
                </a:spcAft>
              </a:pPr>
              <a:r>
                <a:rPr lang="en-US" sz="155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1557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5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155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155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115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115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9260274"/>
              <a:ext cx="11904515" cy="1024692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2" y="9512303"/>
            <a:ext cx="1765812" cy="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4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40" y="384494"/>
            <a:ext cx="15361920" cy="1600200"/>
          </a:xfrm>
          <a:prstGeom prst="rect">
            <a:avLst/>
          </a:prstGeom>
        </p:spPr>
        <p:txBody>
          <a:bodyPr vert="horz" lIns="328522" tIns="164261" rIns="328522" bIns="16426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2240282"/>
            <a:ext cx="15361920" cy="6336348"/>
          </a:xfrm>
          <a:prstGeom prst="rect">
            <a:avLst/>
          </a:prstGeom>
        </p:spPr>
        <p:txBody>
          <a:bodyPr vert="horz" lIns="328522" tIns="164261" rIns="328522" bIns="16426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" y="8898894"/>
            <a:ext cx="3982720" cy="511175"/>
          </a:xfrm>
          <a:prstGeom prst="rect">
            <a:avLst/>
          </a:prstGeom>
        </p:spPr>
        <p:txBody>
          <a:bodyPr vert="horz" lIns="328522" tIns="164261" rIns="328522" bIns="164261" rtlCol="0" anchor="ctr"/>
          <a:lstStyle>
            <a:lvl1pPr algn="l">
              <a:defRPr sz="1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1840" y="8898894"/>
            <a:ext cx="5405120" cy="511175"/>
          </a:xfrm>
          <a:prstGeom prst="rect">
            <a:avLst/>
          </a:prstGeom>
        </p:spPr>
        <p:txBody>
          <a:bodyPr vert="horz" lIns="328522" tIns="164261" rIns="328522" bIns="164261" rtlCol="0" anchor="ctr"/>
          <a:lstStyle>
            <a:lvl1pPr algn="ctr">
              <a:defRPr sz="1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32640" y="8898894"/>
            <a:ext cx="3982720" cy="511175"/>
          </a:xfrm>
          <a:prstGeom prst="rect">
            <a:avLst/>
          </a:prstGeom>
        </p:spPr>
        <p:txBody>
          <a:bodyPr vert="horz" lIns="328522" tIns="164261" rIns="328522" bIns="164261" rtlCol="0" anchor="ctr"/>
          <a:lstStyle>
            <a:lvl1pPr algn="r">
              <a:defRPr sz="1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1112408" rtl="0" eaLnBrk="1" latinLnBrk="0" hangingPunct="1">
        <a:spcBef>
          <a:spcPct val="0"/>
        </a:spcBef>
        <a:buNone/>
        <a:defRPr sz="19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876" indent="-115876" algn="l" defTabSz="1112408" rtl="0" eaLnBrk="1" latinLnBrk="0" hangingPunct="1">
        <a:spcBef>
          <a:spcPct val="20000"/>
        </a:spcBef>
        <a:buFont typeface="Arial" pitchFamily="34" charset="0"/>
        <a:buChar char="•"/>
        <a:defRPr sz="880" kern="1200">
          <a:solidFill>
            <a:schemeClr val="tx1"/>
          </a:solidFill>
          <a:latin typeface="+mn-lt"/>
          <a:ea typeface="+mn-ea"/>
          <a:cs typeface="+mn-cs"/>
        </a:defRPr>
      </a:lvl1pPr>
      <a:lvl2pPr marL="231752" indent="-115876" algn="l" defTabSz="1112408" rtl="0" eaLnBrk="1" latinLnBrk="0" hangingPunct="1">
        <a:spcBef>
          <a:spcPct val="20000"/>
        </a:spcBef>
        <a:buFont typeface="Arial" pitchFamily="34" charset="0"/>
        <a:buChar char="–"/>
        <a:defRPr sz="880" kern="1200">
          <a:solidFill>
            <a:schemeClr val="tx1"/>
          </a:solidFill>
          <a:latin typeface="+mn-lt"/>
          <a:ea typeface="+mn-ea"/>
          <a:cs typeface="+mn-cs"/>
        </a:defRPr>
      </a:lvl2pPr>
      <a:lvl3pPr marL="347629" indent="-115876" algn="l" defTabSz="1112408" rtl="0" eaLnBrk="1" latinLnBrk="0" hangingPunct="1">
        <a:spcBef>
          <a:spcPct val="20000"/>
        </a:spcBef>
        <a:buFont typeface="Arial" pitchFamily="34" charset="0"/>
        <a:buChar char="•"/>
        <a:defRPr sz="880" kern="1200">
          <a:solidFill>
            <a:schemeClr val="tx1"/>
          </a:solidFill>
          <a:latin typeface="+mn-lt"/>
          <a:ea typeface="+mn-ea"/>
          <a:cs typeface="+mn-cs"/>
        </a:defRPr>
      </a:lvl3pPr>
      <a:lvl4pPr marL="463503" indent="-115876" algn="l" defTabSz="1112408" rtl="0" eaLnBrk="1" latinLnBrk="0" hangingPunct="1">
        <a:spcBef>
          <a:spcPct val="20000"/>
        </a:spcBef>
        <a:buFont typeface="Arial" pitchFamily="34" charset="0"/>
        <a:buChar char="–"/>
        <a:defRPr sz="880" kern="1200">
          <a:solidFill>
            <a:schemeClr val="tx1"/>
          </a:solidFill>
          <a:latin typeface="+mn-lt"/>
          <a:ea typeface="+mn-ea"/>
          <a:cs typeface="+mn-cs"/>
        </a:defRPr>
      </a:lvl4pPr>
      <a:lvl5pPr marL="579380" indent="-115876" algn="l" defTabSz="1112408" rtl="0" eaLnBrk="1" latinLnBrk="0" hangingPunct="1">
        <a:spcBef>
          <a:spcPct val="20000"/>
        </a:spcBef>
        <a:buFont typeface="Arial" pitchFamily="34" charset="0"/>
        <a:buChar char="»"/>
        <a:defRPr sz="880" kern="1200">
          <a:solidFill>
            <a:schemeClr val="tx1"/>
          </a:solidFill>
          <a:latin typeface="+mn-lt"/>
          <a:ea typeface="+mn-ea"/>
          <a:cs typeface="+mn-cs"/>
        </a:defRPr>
      </a:lvl5pPr>
      <a:lvl6pPr marL="3059124" indent="-278102" algn="l" defTabSz="1112408" rtl="0" eaLnBrk="1" latinLnBrk="0" hangingPunct="1">
        <a:spcBef>
          <a:spcPct val="20000"/>
        </a:spcBef>
        <a:buFont typeface="Arial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3615328" indent="-278102" algn="l" defTabSz="1112408" rtl="0" eaLnBrk="1" latinLnBrk="0" hangingPunct="1">
        <a:spcBef>
          <a:spcPct val="20000"/>
        </a:spcBef>
        <a:buFont typeface="Arial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171532" indent="-278102" algn="l" defTabSz="1112408" rtl="0" eaLnBrk="1" latinLnBrk="0" hangingPunct="1">
        <a:spcBef>
          <a:spcPct val="20000"/>
        </a:spcBef>
        <a:buFont typeface="Arial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4727736" indent="-278102" algn="l" defTabSz="1112408" rtl="0" eaLnBrk="1" latinLnBrk="0" hangingPunct="1">
        <a:spcBef>
          <a:spcPct val="20000"/>
        </a:spcBef>
        <a:buFont typeface="Arial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2408" rtl="0" eaLnBrk="1" latinLnBrk="0" hangingPunct="1">
        <a:defRPr sz="2201" kern="1200">
          <a:solidFill>
            <a:schemeClr val="tx1"/>
          </a:solidFill>
          <a:latin typeface="+mn-lt"/>
          <a:ea typeface="+mn-ea"/>
          <a:cs typeface="+mn-cs"/>
        </a:defRPr>
      </a:lvl1pPr>
      <a:lvl2pPr marL="556205" algn="l" defTabSz="1112408" rtl="0" eaLnBrk="1" latinLnBrk="0" hangingPunct="1">
        <a:defRPr sz="2201" kern="1200">
          <a:solidFill>
            <a:schemeClr val="tx1"/>
          </a:solidFill>
          <a:latin typeface="+mn-lt"/>
          <a:ea typeface="+mn-ea"/>
          <a:cs typeface="+mn-cs"/>
        </a:defRPr>
      </a:lvl2pPr>
      <a:lvl3pPr marL="1112408" algn="l" defTabSz="1112408" rtl="0" eaLnBrk="1" latinLnBrk="0" hangingPunct="1">
        <a:defRPr sz="2201" kern="1200">
          <a:solidFill>
            <a:schemeClr val="tx1"/>
          </a:solidFill>
          <a:latin typeface="+mn-lt"/>
          <a:ea typeface="+mn-ea"/>
          <a:cs typeface="+mn-cs"/>
        </a:defRPr>
      </a:lvl3pPr>
      <a:lvl4pPr marL="1668613" algn="l" defTabSz="1112408" rtl="0" eaLnBrk="1" latinLnBrk="0" hangingPunct="1">
        <a:defRPr sz="2201" kern="1200">
          <a:solidFill>
            <a:schemeClr val="tx1"/>
          </a:solidFill>
          <a:latin typeface="+mn-lt"/>
          <a:ea typeface="+mn-ea"/>
          <a:cs typeface="+mn-cs"/>
        </a:defRPr>
      </a:lvl4pPr>
      <a:lvl5pPr marL="2224816" algn="l" defTabSz="1112408" rtl="0" eaLnBrk="1" latinLnBrk="0" hangingPunct="1">
        <a:defRPr sz="2201" kern="1200">
          <a:solidFill>
            <a:schemeClr val="tx1"/>
          </a:solidFill>
          <a:latin typeface="+mn-lt"/>
          <a:ea typeface="+mn-ea"/>
          <a:cs typeface="+mn-cs"/>
        </a:defRPr>
      </a:lvl5pPr>
      <a:lvl6pPr marL="2781021" algn="l" defTabSz="1112408" rtl="0" eaLnBrk="1" latinLnBrk="0" hangingPunct="1">
        <a:defRPr sz="2201" kern="1200">
          <a:solidFill>
            <a:schemeClr val="tx1"/>
          </a:solidFill>
          <a:latin typeface="+mn-lt"/>
          <a:ea typeface="+mn-ea"/>
          <a:cs typeface="+mn-cs"/>
        </a:defRPr>
      </a:lvl6pPr>
      <a:lvl7pPr marL="3337223" algn="l" defTabSz="1112408" rtl="0" eaLnBrk="1" latinLnBrk="0" hangingPunct="1">
        <a:defRPr sz="2201" kern="1200">
          <a:solidFill>
            <a:schemeClr val="tx1"/>
          </a:solidFill>
          <a:latin typeface="+mn-lt"/>
          <a:ea typeface="+mn-ea"/>
          <a:cs typeface="+mn-cs"/>
        </a:defRPr>
      </a:lvl7pPr>
      <a:lvl8pPr marL="3893429" algn="l" defTabSz="1112408" rtl="0" eaLnBrk="1" latinLnBrk="0" hangingPunct="1">
        <a:defRPr sz="2201" kern="1200">
          <a:solidFill>
            <a:schemeClr val="tx1"/>
          </a:solidFill>
          <a:latin typeface="+mn-lt"/>
          <a:ea typeface="+mn-ea"/>
          <a:cs typeface="+mn-cs"/>
        </a:defRPr>
      </a:lvl8pPr>
      <a:lvl9pPr marL="4449634" algn="l" defTabSz="1112408" rtl="0" eaLnBrk="1" latinLnBrk="0" hangingPunct="1">
        <a:defRPr sz="22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3321424" y="-179687"/>
            <a:ext cx="12801600" cy="100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356" tIns="115892" rIns="46356" bIns="11589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sz="1973" b="1" dirty="0">
              <a:solidFill>
                <a:schemeClr val="bg1">
                  <a:lumMod val="75000"/>
                </a:schemeClr>
              </a:solidFill>
            </a:endParaRPr>
          </a:p>
          <a:p>
            <a:pPr algn="ctr" eaLnBrk="1" hangingPunct="1"/>
            <a:r>
              <a:rPr lang="en-GB" sz="1461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Measurement of endotracheal tube cuff pressure and the incidence of post-operative sore throat.</a:t>
            </a:r>
            <a:endParaRPr lang="en-GB" sz="146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 eaLnBrk="1" hangingPunct="1"/>
            <a:endParaRPr lang="en-US" sz="1608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3321424" y="578794"/>
            <a:ext cx="12801600" cy="46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356" tIns="46356" rIns="46356" bIns="46356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6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Michael Nesbitt (ST5 anaesthesia), Dr Shivan Kanani, &amp; Dr Gautam Modak (ST4 anaesthesia). Project supervisor – Dr Amr Ali. </a:t>
            </a:r>
          </a:p>
          <a:p>
            <a:pPr algn="ctr" eaLnBrk="1" hangingPunct="1"/>
            <a:r>
              <a:rPr lang="en-US" sz="146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 Mill Hospital, Sherwood Forest Hospitals NHS Foundation Trust.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50492" y="1426326"/>
            <a:ext cx="5125491" cy="1729640"/>
            <a:chOff x="1580645" y="3863685"/>
            <a:chExt cx="15134786" cy="1212744"/>
          </a:xfrm>
        </p:grpSpPr>
        <p:sp>
          <p:nvSpPr>
            <p:cNvPr id="32" name="Rectangle 31"/>
            <p:cNvSpPr/>
            <p:nvPr/>
          </p:nvSpPr>
          <p:spPr>
            <a:xfrm>
              <a:off x="1594970" y="3863685"/>
              <a:ext cx="15120461" cy="3250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179" tIns="11589" rIns="23179" bIns="11589" rtlCol="0" anchor="ctr"/>
            <a:lstStyle/>
            <a:p>
              <a:pPr algn="ctr"/>
              <a:r>
                <a:rPr lang="en-US" sz="1461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  <p:sp>
          <p:nvSpPr>
            <p:cNvPr id="23" name="Text Box 189">
              <a:extLst>
                <a:ext uri="{FF2B5EF4-FFF2-40B4-BE49-F238E27FC236}">
                  <a16:creationId xmlns:a16="http://schemas.microsoft.com/office/drawing/2014/main" id="{EC63350F-00E8-8847-8C67-C25CA68A4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0645" y="4222673"/>
              <a:ext cx="15120462" cy="8537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lIns="46356" tIns="46356" rIns="46356" bIns="46356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46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There are risks associated with both over- and under-inflation of the endotracheal tube cuff (figure 1).</a:t>
              </a:r>
              <a:r>
                <a:rPr lang="en-GB" sz="146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GB" sz="146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Despite this, there is a lack of national guidelines on the optimal cuff pressure. General consensus is that a target pressure of 20-30 cmH20 is appropriate. </a:t>
              </a:r>
              <a:r>
                <a:rPr lang="en-GB" sz="146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46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29533FD-61EB-6E46-84A3-50A065D9992A}"/>
              </a:ext>
            </a:extLst>
          </p:cNvPr>
          <p:cNvSpPr txBox="1"/>
          <p:nvPr/>
        </p:nvSpPr>
        <p:spPr>
          <a:xfrm>
            <a:off x="14443887" y="5419938"/>
            <a:ext cx="51612" cy="16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7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026" name="Picture 2" descr="Jobs with Sherwood Forest Hospitals NHS FT">
            <a:extLst>
              <a:ext uri="{FF2B5EF4-FFF2-40B4-BE49-F238E27FC236}">
                <a16:creationId xmlns:a16="http://schemas.microsoft.com/office/drawing/2014/main" id="{474800F6-1957-8DF0-0513-D6F803D7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6" y="56494"/>
            <a:ext cx="2590913" cy="107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89">
            <a:extLst>
              <a:ext uri="{FF2B5EF4-FFF2-40B4-BE49-F238E27FC236}">
                <a16:creationId xmlns:a16="http://schemas.microsoft.com/office/drawing/2014/main" id="{2D977CE7-CD92-E916-50F8-204290370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37" y="6319747"/>
            <a:ext cx="5120640" cy="40844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46356" tIns="46356" rIns="46356" bIns="4635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23" b="1" dirty="0">
                <a:latin typeface="Calibri" pitchFamily="34" charset="0"/>
              </a:rPr>
              <a:t>Figure 1</a:t>
            </a:r>
            <a:r>
              <a:rPr lang="en-US" sz="1023" dirty="0">
                <a:latin typeface="Calibri" pitchFamily="34" charset="0"/>
              </a:rPr>
              <a:t>. Poster produced to highlight the potential complications associated with cuff over- and under-inflation, for display in the anaesthetic room.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DAB625-D5B2-5BD6-AFEA-5D7614CDE6A2}"/>
              </a:ext>
            </a:extLst>
          </p:cNvPr>
          <p:cNvGrpSpPr/>
          <p:nvPr/>
        </p:nvGrpSpPr>
        <p:grpSpPr>
          <a:xfrm>
            <a:off x="5957776" y="1426323"/>
            <a:ext cx="5136944" cy="3752886"/>
            <a:chOff x="1594970" y="3863685"/>
            <a:chExt cx="15168604" cy="26313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803E0A-5B25-3878-B0A4-6230ACB576B1}"/>
                </a:ext>
              </a:extLst>
            </p:cNvPr>
            <p:cNvSpPr/>
            <p:nvPr/>
          </p:nvSpPr>
          <p:spPr>
            <a:xfrm>
              <a:off x="1594970" y="3863685"/>
              <a:ext cx="15120461" cy="3250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179" tIns="11589" rIns="23179" bIns="11589" rtlCol="0" anchor="ctr"/>
            <a:lstStyle/>
            <a:p>
              <a:pPr algn="ctr"/>
              <a:r>
                <a:rPr lang="en-US" sz="1461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Methods </a:t>
              </a:r>
              <a:r>
                <a:rPr lang="en-US" sz="2192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Text Box 189">
              <a:extLst>
                <a:ext uri="{FF2B5EF4-FFF2-40B4-BE49-F238E27FC236}">
                  <a16:creationId xmlns:a16="http://schemas.microsoft.com/office/drawing/2014/main" id="{EF8CEAEF-3A7D-3952-843F-3A800F692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112" y="4222674"/>
              <a:ext cx="15120462" cy="22723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lIns="46356" tIns="46356" rIns="46356" bIns="46356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08777" indent="-208777" eaLnBrk="1" hangingPunct="1">
                <a:buFont typeface="Arial" panose="020B0604020202020204" pitchFamily="34" charset="0"/>
                <a:buChar char="•"/>
              </a:pPr>
              <a:r>
                <a:rPr lang="en-US" sz="1461" dirty="0">
                  <a:latin typeface="+mn-lt"/>
                </a:rPr>
                <a:t>Cuff pressure manometers were installed in each theatre.</a:t>
              </a:r>
            </a:p>
            <a:p>
              <a:pPr marL="208777" indent="-208777" eaLnBrk="1" hangingPunct="1">
                <a:buFont typeface="Arial" panose="020B0604020202020204" pitchFamily="34" charset="0"/>
                <a:buChar char="•"/>
              </a:pPr>
              <a:r>
                <a:rPr lang="en-US" sz="1461" dirty="0">
                  <a:latin typeface="+mn-lt"/>
                </a:rPr>
                <a:t>Posters were produced and displayed in each anaesthetic room (figure 1). </a:t>
              </a:r>
            </a:p>
            <a:p>
              <a:pPr marL="208777" indent="-208777" eaLnBrk="1" hangingPunct="1">
                <a:buFont typeface="Arial" panose="020B0604020202020204" pitchFamily="34" charset="0"/>
                <a:buChar char="•"/>
              </a:pPr>
              <a:r>
                <a:rPr lang="en-US" sz="1461" dirty="0">
                  <a:latin typeface="+mn-lt"/>
                </a:rPr>
                <a:t>Inclusion criteria – adult patients, intubated for surgery.</a:t>
              </a:r>
            </a:p>
            <a:p>
              <a:pPr marL="208777" indent="-208777" eaLnBrk="1" hangingPunct="1">
                <a:buFont typeface="Arial" panose="020B0604020202020204" pitchFamily="34" charset="0"/>
                <a:buChar char="•"/>
              </a:pPr>
              <a:r>
                <a:rPr lang="en-US" sz="1461" dirty="0">
                  <a:latin typeface="+mn-lt"/>
                </a:rPr>
                <a:t>Round 1 data collection – prospective data collection, July-August 2022. 30 patients. Audit of the presence (yes/no) and severity (numerical scale 1-10) of sore throat in recovery. </a:t>
              </a:r>
            </a:p>
            <a:p>
              <a:pPr marL="208777" indent="-208777" eaLnBrk="1" hangingPunct="1">
                <a:buFont typeface="Arial" panose="020B0604020202020204" pitchFamily="34" charset="0"/>
                <a:buChar char="•"/>
              </a:pPr>
              <a:r>
                <a:rPr lang="en-US" sz="1461" dirty="0">
                  <a:latin typeface="+mn-lt"/>
                </a:rPr>
                <a:t>Teaching delivered to ODP’s regarding the importance of cuff pressure measurement. </a:t>
              </a:r>
            </a:p>
            <a:p>
              <a:pPr marL="208777" indent="-208777" eaLnBrk="1" hangingPunct="1">
                <a:buFont typeface="Arial" panose="020B0604020202020204" pitchFamily="34" charset="0"/>
                <a:buChar char="•"/>
              </a:pPr>
              <a:r>
                <a:rPr lang="en-US" sz="1461" dirty="0">
                  <a:latin typeface="+mn-lt"/>
                </a:rPr>
                <a:t>‘Tick’ stickers were introduced in theatre to signify cuff pressure had been checked and was within the target range.</a:t>
              </a:r>
            </a:p>
            <a:p>
              <a:pPr marL="208777" indent="-208777" eaLnBrk="1" hangingPunct="1">
                <a:buFont typeface="Arial" panose="020B0604020202020204" pitchFamily="34" charset="0"/>
                <a:buChar char="•"/>
              </a:pPr>
              <a:r>
                <a:rPr lang="en-US" sz="1461" dirty="0">
                  <a:latin typeface="+mn-lt"/>
                </a:rPr>
                <a:t>Round 2 data collection – prospective, December 2022 – January 2023. 25 patients. Audit of the presence and severity of sore throat in recovery (as above).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0ABF00-9C14-BD5C-AC85-4D4F915690E9}"/>
              </a:ext>
            </a:extLst>
          </p:cNvPr>
          <p:cNvGrpSpPr/>
          <p:nvPr/>
        </p:nvGrpSpPr>
        <p:grpSpPr>
          <a:xfrm>
            <a:off x="11356107" y="3191561"/>
            <a:ext cx="5122691" cy="2830556"/>
            <a:chOff x="1584743" y="3860968"/>
            <a:chExt cx="15126517" cy="198466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B46300-8DBF-E9AA-DF79-BC3839D1EA37}"/>
                </a:ext>
              </a:extLst>
            </p:cNvPr>
            <p:cNvSpPr/>
            <p:nvPr/>
          </p:nvSpPr>
          <p:spPr>
            <a:xfrm>
              <a:off x="1590799" y="3860968"/>
              <a:ext cx="15120461" cy="3250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179" tIns="11589" rIns="23179" bIns="11589" rtlCol="0" anchor="ctr"/>
            <a:lstStyle/>
            <a:p>
              <a:pPr algn="ctr"/>
              <a:r>
                <a:rPr lang="en-US" sz="146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</a:p>
          </p:txBody>
        </p:sp>
        <p:sp>
          <p:nvSpPr>
            <p:cNvPr id="24" name="Text Box 189">
              <a:extLst>
                <a:ext uri="{FF2B5EF4-FFF2-40B4-BE49-F238E27FC236}">
                  <a16:creationId xmlns:a16="http://schemas.microsoft.com/office/drawing/2014/main" id="{4A0F1E6E-3ABD-F302-175A-771FB2C4C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743" y="4204654"/>
              <a:ext cx="15120461" cy="1640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lIns="46356" tIns="46356" rIns="46356" bIns="46356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60" dirty="0">
                  <a:latin typeface="+mn-lt"/>
                </a:rPr>
                <a:t>Routine measurement of endotracheal tube cuff pressure, with a target pressure of 20-30 cmH20, may reduce the incidence of post-operative sore throat. 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6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There were some barriers to the use of the cuff pressure manometers.  We adopted a step-wise approach to overcome these, designing posters to raise awareness and delivering teaching to colleagues. 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60" dirty="0">
                  <a:latin typeface="Calibri" panose="020F0502020204030204" pitchFamily="34" charset="0"/>
                  <a:cs typeface="Times New Roman" panose="02020603050405020304" pitchFamily="18" charset="0"/>
                </a:rPr>
                <a:t>The introduction of ‘tick’ stickers provided a reminder to check cuff pressure and was successful in promoting routine cuff pressure measurement in theatre. </a:t>
              </a:r>
              <a:endParaRPr lang="en-US" sz="1460" dirty="0">
                <a:latin typeface="+mn-lt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18724C-8CEF-FA8F-99AE-D83E9A8D118B}"/>
              </a:ext>
            </a:extLst>
          </p:cNvPr>
          <p:cNvSpPr/>
          <p:nvPr/>
        </p:nvSpPr>
        <p:spPr>
          <a:xfrm>
            <a:off x="11360211" y="1426322"/>
            <a:ext cx="5120640" cy="4635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79" tIns="11589" rIns="23179" bIns="11589" rtlCol="0" anchor="ctr"/>
          <a:lstStyle/>
          <a:p>
            <a:pPr algn="ctr"/>
            <a:r>
              <a:rPr lang="en-US" sz="1461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96A8CE0-F3AF-692B-EC6B-7C38B81DAA9B}"/>
              </a:ext>
            </a:extLst>
          </p:cNvPr>
          <p:cNvGrpSpPr/>
          <p:nvPr/>
        </p:nvGrpSpPr>
        <p:grpSpPr>
          <a:xfrm>
            <a:off x="11356107" y="7076207"/>
            <a:ext cx="5120640" cy="1234253"/>
            <a:chOff x="1580645" y="3875469"/>
            <a:chExt cx="15120462" cy="86540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BC3C86A-ED04-D91C-1E4A-11AECC1A3132}"/>
                </a:ext>
              </a:extLst>
            </p:cNvPr>
            <p:cNvSpPr/>
            <p:nvPr/>
          </p:nvSpPr>
          <p:spPr>
            <a:xfrm>
              <a:off x="1580645" y="3875469"/>
              <a:ext cx="15120462" cy="3250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179" tIns="11589" rIns="23179" bIns="11589" rtlCol="0" anchor="ctr"/>
            <a:lstStyle/>
            <a:p>
              <a:pPr algn="ctr"/>
              <a:r>
                <a:rPr lang="en-US" sz="1461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</a:p>
          </p:txBody>
        </p:sp>
        <p:sp>
          <p:nvSpPr>
            <p:cNvPr id="44" name="Text Box 189">
              <a:extLst>
                <a:ext uri="{FF2B5EF4-FFF2-40B4-BE49-F238E27FC236}">
                  <a16:creationId xmlns:a16="http://schemas.microsoft.com/office/drawing/2014/main" id="{C1E15F70-A1D5-4660-BCA1-D696B878C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0645" y="4200473"/>
              <a:ext cx="15120462" cy="5403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lIns="46356" tIns="46356" rIns="46356" bIns="46356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1) 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Kumar CM, et al. Measuring endotracheal tube intracuff pressure: no room for complacency. J Clin Monit Comput 2021;35:3–10.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2) 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Sole ML, et al. Evaluation of an intervention to maintain endotracheal tube cuff pressure within therapeutic range. </a:t>
              </a:r>
              <a:r>
                <a:rPr lang="is-I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 J Crit Care 2011; 20 (2):109–118.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30">
            <a:extLst>
              <a:ext uri="{FF2B5EF4-FFF2-40B4-BE49-F238E27FC236}">
                <a16:creationId xmlns:a16="http://schemas.microsoft.com/office/drawing/2014/main" id="{E2735FEF-4128-0575-E844-528033F43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64" y="3207471"/>
            <a:ext cx="3586136" cy="311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F125F37-64B4-001C-F634-2D5C58124D81}"/>
              </a:ext>
            </a:extLst>
          </p:cNvPr>
          <p:cNvGrpSpPr/>
          <p:nvPr/>
        </p:nvGrpSpPr>
        <p:grpSpPr>
          <a:xfrm>
            <a:off x="541537" y="6792818"/>
            <a:ext cx="5129595" cy="1509429"/>
            <a:chOff x="1568527" y="3863685"/>
            <a:chExt cx="15146904" cy="10583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1BB45C-1881-949C-B1D8-D1BD38F51E57}"/>
                </a:ext>
              </a:extLst>
            </p:cNvPr>
            <p:cNvSpPr/>
            <p:nvPr/>
          </p:nvSpPr>
          <p:spPr>
            <a:xfrm>
              <a:off x="1594970" y="3863685"/>
              <a:ext cx="15120461" cy="3250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179" tIns="11589" rIns="23179" bIns="11589" rtlCol="0" anchor="ctr"/>
            <a:lstStyle/>
            <a:p>
              <a:pPr algn="ctr"/>
              <a:r>
                <a:rPr lang="en-US" sz="1461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aims</a:t>
              </a:r>
              <a:r>
                <a:rPr lang="en-US" sz="2192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9" name="Text Box 189">
              <a:extLst>
                <a:ext uri="{FF2B5EF4-FFF2-40B4-BE49-F238E27FC236}">
                  <a16:creationId xmlns:a16="http://schemas.microsoft.com/office/drawing/2014/main" id="{6F780029-FAF7-FCE9-2B48-6A406A860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527" y="4225895"/>
              <a:ext cx="15120462" cy="6961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lIns="46356" tIns="46356" rIns="46356" bIns="46356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71411" indent="-271411" eaLnBrk="1" hangingPunct="1">
                <a:buFont typeface="+mj-lt"/>
                <a:buAutoNum type="arabicPeriod"/>
              </a:pPr>
              <a:r>
                <a:rPr lang="en-US" sz="1461" dirty="0">
                  <a:latin typeface="+mn-lt"/>
                </a:rPr>
                <a:t>To introduce routine cuff pressure measurement in theatres, targeting a pressure of 20-30 cmH2O.</a:t>
              </a:r>
            </a:p>
            <a:p>
              <a:pPr marL="271411" indent="-271411" eaLnBrk="1" hangingPunct="1">
                <a:buFont typeface="+mj-lt"/>
                <a:buAutoNum type="arabicPeriod"/>
              </a:pPr>
              <a:r>
                <a:rPr lang="en-US" sz="1461" dirty="0">
                  <a:latin typeface="+mn-lt"/>
                </a:rPr>
                <a:t>To audit the incidence and severity of post-operative sore throat in recovery.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89A5A77-DB22-659E-28D5-C426875C8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925100"/>
              </p:ext>
            </p:extLst>
          </p:nvPr>
        </p:nvGraphicFramePr>
        <p:xfrm>
          <a:off x="5974080" y="5241950"/>
          <a:ext cx="5129593" cy="259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 Box 189">
            <a:extLst>
              <a:ext uri="{FF2B5EF4-FFF2-40B4-BE49-F238E27FC236}">
                <a16:creationId xmlns:a16="http://schemas.microsoft.com/office/drawing/2014/main" id="{9AE9F56C-B235-D027-0BA3-C32B650F8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080" y="7841690"/>
            <a:ext cx="5120640" cy="40844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46356" tIns="46356" rIns="46356" bIns="4635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23" b="1" dirty="0">
                <a:latin typeface="Calibri" pitchFamily="34" charset="0"/>
              </a:rPr>
              <a:t>Figure 2</a:t>
            </a:r>
            <a:r>
              <a:rPr lang="en-US" sz="1023" dirty="0">
                <a:latin typeface="Calibri" pitchFamily="34" charset="0"/>
              </a:rPr>
              <a:t>. The number of patients reporting a sore throat in recovery, during each round of data collection. </a:t>
            </a:r>
          </a:p>
        </p:txBody>
      </p:sp>
      <p:sp>
        <p:nvSpPr>
          <p:cNvPr id="3" name="Text Box 189">
            <a:extLst>
              <a:ext uri="{FF2B5EF4-FFF2-40B4-BE49-F238E27FC236}">
                <a16:creationId xmlns:a16="http://schemas.microsoft.com/office/drawing/2014/main" id="{C5D558FE-4630-4BAC-0493-1E523C23D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211" y="1924567"/>
            <a:ext cx="5120640" cy="1217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46356" tIns="46356" rIns="46356" bIns="46356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61" dirty="0">
                <a:latin typeface="Calibri" pitchFamily="34" charset="0"/>
              </a:rPr>
              <a:t>Round 1. 16/30 patients (53%) described a sore throat in recovery. Mean sore throat severity score 3.7/10.</a:t>
            </a:r>
          </a:p>
          <a:p>
            <a:pPr eaLnBrk="1" hangingPunct="1"/>
            <a:endParaRPr lang="en-US" sz="1461" dirty="0">
              <a:latin typeface="Calibri" pitchFamily="34" charset="0"/>
            </a:endParaRPr>
          </a:p>
          <a:p>
            <a:pPr eaLnBrk="1" hangingPunct="1"/>
            <a:r>
              <a:rPr lang="en-US" sz="1461" dirty="0">
                <a:latin typeface="Calibri" pitchFamily="34" charset="0"/>
              </a:rPr>
              <a:t>Round 2. 11/25 patients (44%) described a sore throat in recovery. Mean sore throat severity score 4.3/10.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37A175-1033-C154-78C9-CC8C85154F05}"/>
              </a:ext>
            </a:extLst>
          </p:cNvPr>
          <p:cNvGrpSpPr/>
          <p:nvPr/>
        </p:nvGrpSpPr>
        <p:grpSpPr>
          <a:xfrm>
            <a:off x="11356107" y="6112075"/>
            <a:ext cx="5125491" cy="912506"/>
            <a:chOff x="1580645" y="3863685"/>
            <a:chExt cx="15134786" cy="6398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2DB82C-54F6-9BC1-FB28-B29CA6FA8E2B}"/>
                </a:ext>
              </a:extLst>
            </p:cNvPr>
            <p:cNvSpPr/>
            <p:nvPr/>
          </p:nvSpPr>
          <p:spPr>
            <a:xfrm>
              <a:off x="1594970" y="3863685"/>
              <a:ext cx="15120461" cy="3250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179" tIns="11589" rIns="23179" bIns="11589" rtlCol="0" anchor="ctr"/>
            <a:lstStyle/>
            <a:p>
              <a:pPr algn="ctr"/>
              <a:r>
                <a:rPr lang="en-US" sz="1461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Acknowledgements</a:t>
              </a:r>
            </a:p>
          </p:txBody>
        </p:sp>
        <p:sp>
          <p:nvSpPr>
            <p:cNvPr id="27" name="Text Box 189">
              <a:extLst>
                <a:ext uri="{FF2B5EF4-FFF2-40B4-BE49-F238E27FC236}">
                  <a16:creationId xmlns:a16="http://schemas.microsoft.com/office/drawing/2014/main" id="{0E72F92E-474D-A806-B91F-18044685D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0645" y="4200473"/>
              <a:ext cx="15120462" cy="3030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lIns="46356" tIns="46356" rIns="46356" bIns="46356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Many thanks to our anaesthetic colleagues and ODP’s for diligently checking cuff pressure. Thanks also to our recovery staff for assisting with data collection.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9E85942EA2042BB0575791D718127" ma:contentTypeVersion="16" ma:contentTypeDescription="Create a new document." ma:contentTypeScope="" ma:versionID="12ab945d2efe0ef10a297c059136f865">
  <xsd:schema xmlns:xsd="http://www.w3.org/2001/XMLSchema" xmlns:xs="http://www.w3.org/2001/XMLSchema" xmlns:p="http://schemas.microsoft.com/office/2006/metadata/properties" xmlns:ns2="ec49a593-3265-4a49-b71d-8db4c0af5911" xmlns:ns3="eef307fe-dfcd-4dc4-b0dc-232c2dad2b81" targetNamespace="http://schemas.microsoft.com/office/2006/metadata/properties" ma:root="true" ma:fieldsID="9fb502e339f467c4a23c9469629d027a" ns2:_="" ns3:_="">
    <xsd:import namespace="ec49a593-3265-4a49-b71d-8db4c0af5911"/>
    <xsd:import namespace="eef307fe-dfcd-4dc4-b0dc-232c2dad2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9a593-3265-4a49-b71d-8db4c0af5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edd084-375f-4d55-8c57-698fcc9f02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307fe-dfcd-4dc4-b0dc-232c2dad2b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914966-92ef-45d4-8a8f-bd5c406bf076}" ma:internalName="TaxCatchAll" ma:showField="CatchAllData" ma:web="eef307fe-dfcd-4dc4-b0dc-232c2dad2b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49a593-3265-4a49-b71d-8db4c0af5911">
      <Terms xmlns="http://schemas.microsoft.com/office/infopath/2007/PartnerControls"/>
    </lcf76f155ced4ddcb4097134ff3c332f>
    <TaxCatchAll xmlns="eef307fe-dfcd-4dc4-b0dc-232c2dad2b81" xsi:nil="true"/>
  </documentManagement>
</p:properties>
</file>

<file path=customXml/itemProps1.xml><?xml version="1.0" encoding="utf-8"?>
<ds:datastoreItem xmlns:ds="http://schemas.openxmlformats.org/officeDocument/2006/customXml" ds:itemID="{40C3D8A0-C24D-4E94-BAE3-47990BEBD400}"/>
</file>

<file path=customXml/itemProps2.xml><?xml version="1.0" encoding="utf-8"?>
<ds:datastoreItem xmlns:ds="http://schemas.openxmlformats.org/officeDocument/2006/customXml" ds:itemID="{F69581CA-8565-45A7-94A6-A2FF2002DAED}"/>
</file>

<file path=customXml/itemProps3.xml><?xml version="1.0" encoding="utf-8"?>
<ds:datastoreItem xmlns:ds="http://schemas.openxmlformats.org/officeDocument/2006/customXml" ds:itemID="{D5DF88FA-5185-46DC-969B-8F9451011926}"/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540</Words>
  <Application>Microsoft Macintosh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36x56</dc:title>
  <dc:creator>Jay Larson</dc:creator>
  <dc:description>Quality poster printing
www.genigraphics.com
1-800-790-4001</dc:description>
  <cp:lastModifiedBy>Michael Nesbitt</cp:lastModifiedBy>
  <cp:revision>115</cp:revision>
  <cp:lastPrinted>2013-02-12T02:21:55Z</cp:lastPrinted>
  <dcterms:created xsi:type="dcterms:W3CDTF">2018-11-19T16:13:24Z</dcterms:created>
  <dcterms:modified xsi:type="dcterms:W3CDTF">2023-03-16T09:06:45Z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0x0101006F39E85942EA2042BB0575791D718127</vt:lpwstr>
  </property>
</Properties>
</file>